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9" r:id="rId3"/>
    <p:sldId id="260" r:id="rId4"/>
    <p:sldId id="273" r:id="rId5"/>
    <p:sldId id="261" r:id="rId6"/>
    <p:sldId id="274" r:id="rId7"/>
    <p:sldId id="262" r:id="rId8"/>
    <p:sldId id="275" r:id="rId9"/>
    <p:sldId id="263" r:id="rId10"/>
    <p:sldId id="291" r:id="rId11"/>
    <p:sldId id="264" r:id="rId12"/>
    <p:sldId id="277" r:id="rId13"/>
    <p:sldId id="265" r:id="rId14"/>
    <p:sldId id="292" r:id="rId15"/>
    <p:sldId id="267" r:id="rId16"/>
    <p:sldId id="288" r:id="rId17"/>
    <p:sldId id="268" r:id="rId18"/>
    <p:sldId id="281" r:id="rId19"/>
    <p:sldId id="272" r:id="rId20"/>
    <p:sldId id="285" r:id="rId21"/>
    <p:sldId id="289" r:id="rId22"/>
    <p:sldId id="290" r:id="rId23"/>
    <p:sldId id="287" r:id="rId24"/>
    <p:sldId id="286" r:id="rId2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9" autoAdjust="0"/>
    <p:restoredTop sz="94660"/>
  </p:normalViewPr>
  <p:slideViewPr>
    <p:cSldViewPr>
      <p:cViewPr varScale="1">
        <p:scale>
          <a:sx n="68" d="100"/>
          <a:sy n="68" d="100"/>
        </p:scale>
        <p:origin x="-65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GRAFICAS%20TRANSPARENCIA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Operacion</a:t>
            </a:r>
            <a:r>
              <a:rPr lang="es-MX" baseline="0"/>
              <a:t> Mochila</a:t>
            </a:r>
            <a:endParaRPr lang="es-MX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Hoja1!$C$29:$C$41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Hoja1!$D$29:$D$41</c:f>
              <c:numCache>
                <c:formatCode>General</c:formatCode>
                <c:ptCount val="13"/>
                <c:pt idx="0">
                  <c:v>393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98-4C49-BBD3-E6732E695641}"/>
            </c:ext>
          </c:extLst>
        </c:ser>
        <c:dLbls>
          <c:showVal val="1"/>
        </c:dLbls>
        <c:gapDepth val="176"/>
        <c:shape val="cylinder"/>
        <c:axId val="91805184"/>
        <c:axId val="94482816"/>
        <c:axId val="0"/>
      </c:bar3DChart>
      <c:catAx>
        <c:axId val="91805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4482816"/>
        <c:crosses val="autoZero"/>
        <c:auto val="1"/>
        <c:lblAlgn val="ctr"/>
        <c:lblOffset val="100"/>
      </c:catAx>
      <c:valAx>
        <c:axId val="944828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180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vert="horz"/>
          <a:lstStyle/>
          <a:p>
            <a:pPr>
              <a:defRPr/>
            </a:pPr>
            <a:r>
              <a:rPr lang="es-MX" sz="1400" b="1" i="0" u="none" strike="noStrike" baseline="0"/>
              <a:t>JUNTAS  VECINALES</a:t>
            </a:r>
          </a:p>
          <a:p>
            <a:pPr>
              <a:defRPr/>
            </a:pPr>
            <a:endParaRPr lang="es-MX" sz="1400"/>
          </a:p>
        </c:rich>
      </c:tx>
      <c:layout>
        <c:manualLayout>
          <c:xMode val="edge"/>
          <c:yMode val="edge"/>
          <c:x val="0.3040521762536959"/>
          <c:y val="3.2372370382157852E-2"/>
        </c:manualLayout>
      </c:layout>
    </c:title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Hoja1!$D$285:$D$297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Hoja1!$E$285:$E$297</c:f>
              <c:numCache>
                <c:formatCode>General</c:formatCode>
                <c:ptCount val="13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FF-4877-B87A-C517E848566B}"/>
            </c:ext>
          </c:extLst>
        </c:ser>
        <c:dLbls>
          <c:showVal val="1"/>
        </c:dLbls>
        <c:gapDepth val="176"/>
        <c:shape val="cylinder"/>
        <c:axId val="98894208"/>
        <c:axId val="98895744"/>
        <c:axId val="0"/>
      </c:bar3DChart>
      <c:catAx>
        <c:axId val="988942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s-MX"/>
          </a:p>
        </c:txPr>
        <c:crossAx val="98895744"/>
        <c:crosses val="autoZero"/>
        <c:auto val="1"/>
        <c:lblAlgn val="ctr"/>
        <c:lblOffset val="100"/>
      </c:catAx>
      <c:valAx>
        <c:axId val="988957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894208"/>
        <c:crosses val="autoZero"/>
        <c:crossBetween val="between"/>
      </c:valAx>
    </c:plotArea>
    <c:plotVisOnly val="1"/>
    <c:dispBlanksAs val="gap"/>
  </c:chart>
  <c:spPr>
    <a:ln>
      <a:solidFill>
        <a:schemeClr val="accent6">
          <a:lumMod val="60000"/>
          <a:lumOff val="40000"/>
        </a:schemeClr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Educacion</a:t>
            </a:r>
            <a:r>
              <a:rPr lang="es-MX" baseline="0"/>
              <a:t> Vial</a:t>
            </a:r>
            <a:endParaRPr lang="es-MX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Hoja1!$C$47:$C$59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Hoja1!$D$47:$D$59</c:f>
              <c:numCache>
                <c:formatCode>General</c:formatCode>
                <c:ptCount val="13"/>
                <c:pt idx="0">
                  <c:v>375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D3-4016-9A90-2ADE800ABF40}"/>
            </c:ext>
          </c:extLst>
        </c:ser>
        <c:dLbls>
          <c:showVal val="1"/>
        </c:dLbls>
        <c:gapDepth val="176"/>
        <c:shape val="cylinder"/>
        <c:axId val="98718848"/>
        <c:axId val="98720384"/>
        <c:axId val="0"/>
      </c:bar3DChart>
      <c:catAx>
        <c:axId val="987188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8720384"/>
        <c:crosses val="autoZero"/>
        <c:auto val="1"/>
        <c:lblAlgn val="ctr"/>
        <c:lblOffset val="100"/>
      </c:catAx>
      <c:valAx>
        <c:axId val="987203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71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Operacion</a:t>
            </a:r>
            <a:r>
              <a:rPr lang="es-MX" baseline="0"/>
              <a:t> Mochila</a:t>
            </a:r>
            <a:endParaRPr lang="es-MX"/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Hoja1!$C$29:$C$41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Hoja1!$D$29:$D$41</c:f>
              <c:numCache>
                <c:formatCode>General</c:formatCode>
                <c:ptCount val="13"/>
                <c:pt idx="0">
                  <c:v>393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5A-43D2-BB56-2EF439457398}"/>
            </c:ext>
          </c:extLst>
        </c:ser>
        <c:dLbls>
          <c:showVal val="1"/>
        </c:dLbls>
        <c:gapDepth val="176"/>
        <c:shape val="cylinder"/>
        <c:axId val="94903680"/>
        <c:axId val="94909568"/>
        <c:axId val="0"/>
      </c:bar3DChart>
      <c:catAx>
        <c:axId val="949036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4909568"/>
        <c:crosses val="autoZero"/>
        <c:auto val="1"/>
        <c:lblAlgn val="ctr"/>
        <c:lblOffset val="100"/>
      </c:catAx>
      <c:valAx>
        <c:axId val="949095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490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Conferencias</a:t>
            </a:r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Hoja1!$C$66:$C$78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Hoja1!$D$66:$D$78</c:f>
              <c:numCache>
                <c:formatCode>General</c:formatCode>
                <c:ptCount val="13"/>
                <c:pt idx="0">
                  <c:v>4533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40-471A-B64F-C2428A53830E}"/>
            </c:ext>
          </c:extLst>
        </c:ser>
        <c:dLbls>
          <c:showVal val="1"/>
        </c:dLbls>
        <c:gapDepth val="176"/>
        <c:shape val="cylinder"/>
        <c:axId val="94923392"/>
        <c:axId val="94949760"/>
        <c:axId val="0"/>
      </c:bar3DChart>
      <c:catAx>
        <c:axId val="94923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4949760"/>
        <c:crosses val="autoZero"/>
        <c:auto val="1"/>
        <c:lblAlgn val="ctr"/>
        <c:lblOffset val="100"/>
      </c:catAx>
      <c:valAx>
        <c:axId val="949497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492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Taller</a:t>
            </a:r>
            <a:r>
              <a:rPr lang="es-MX" baseline="0"/>
              <a:t> para Padres</a:t>
            </a:r>
            <a:endParaRPr lang="es-MX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Hoja1!$C$85:$C$97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Hoja1!$D$85:$D$97</c:f>
              <c:numCache>
                <c:formatCode>General</c:formatCode>
                <c:ptCount val="13"/>
                <c:pt idx="0">
                  <c:v>68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E1-4195-A8C0-1CDC91A8F1FB}"/>
            </c:ext>
          </c:extLst>
        </c:ser>
        <c:dLbls>
          <c:showVal val="1"/>
        </c:dLbls>
        <c:gapDepth val="176"/>
        <c:shape val="cylinder"/>
        <c:axId val="98791808"/>
        <c:axId val="98793344"/>
        <c:axId val="0"/>
      </c:bar3DChart>
      <c:catAx>
        <c:axId val="98791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8793344"/>
        <c:crosses val="autoZero"/>
        <c:auto val="1"/>
        <c:lblAlgn val="ctr"/>
        <c:lblOffset val="100"/>
      </c:catAx>
      <c:valAx>
        <c:axId val="9879334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79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vert="horz"/>
          <a:lstStyle/>
          <a:p>
            <a:pPr>
              <a:defRPr/>
            </a:pPr>
            <a:r>
              <a:rPr lang="es-MX" sz="1400" b="1" i="0" u="none" strike="noStrike" baseline="0"/>
              <a:t>PREVENCIÓN DE LA VIOLENCIA FAMILIAR Y DE GENERO</a:t>
            </a:r>
            <a:endParaRPr lang="es-MX" sz="1400"/>
          </a:p>
        </c:rich>
      </c:tx>
    </c:title>
    <c:view3D>
      <c:depthPercent val="100"/>
      <c:rAngAx val="1"/>
    </c:view3D>
    <c:backWall>
      <c:spPr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c:spPr>
    </c:backWall>
    <c:plotArea>
      <c:layout/>
      <c:bar3DChart>
        <c:barDir val="col"/>
        <c:grouping val="stack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Hoja1!$D$264:$D$276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Hoja1!$E$264:$E$276</c:f>
              <c:numCache>
                <c:formatCode>General</c:formatCode>
                <c:ptCount val="13"/>
                <c:pt idx="0">
                  <c:v>142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D8-4ED2-B1E5-F8EF0AA05A50}"/>
            </c:ext>
          </c:extLst>
        </c:ser>
        <c:dLbls>
          <c:showVal val="1"/>
        </c:dLbls>
        <c:gapDepth val="176"/>
        <c:shape val="cylinder"/>
        <c:axId val="98826880"/>
        <c:axId val="98832768"/>
        <c:axId val="0"/>
      </c:bar3DChart>
      <c:catAx>
        <c:axId val="98826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es-MX"/>
          </a:p>
        </c:txPr>
        <c:crossAx val="98832768"/>
        <c:crosses val="autoZero"/>
        <c:auto val="1"/>
        <c:lblAlgn val="ctr"/>
        <c:lblOffset val="100"/>
      </c:catAx>
      <c:valAx>
        <c:axId val="988327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826880"/>
        <c:crosses val="autoZero"/>
        <c:crossBetween val="between"/>
      </c:valAx>
      <c:spPr>
        <a:ln w="3175"/>
      </c:spPr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CAIPA</a:t>
            </a:r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Hoja1!$C$145:$C$157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Hoja1!$D$145:$D$157</c:f>
              <c:numCache>
                <c:formatCode>General</c:formatCode>
                <c:ptCount val="13"/>
                <c:pt idx="0">
                  <c:v>136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08-4E84-A04B-6B3E0A6174D8}"/>
            </c:ext>
          </c:extLst>
        </c:ser>
        <c:dLbls>
          <c:showVal val="1"/>
        </c:dLbls>
        <c:gapDepth val="176"/>
        <c:shape val="cylinder"/>
        <c:axId val="98849920"/>
        <c:axId val="98851456"/>
        <c:axId val="0"/>
      </c:bar3DChart>
      <c:catAx>
        <c:axId val="988499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8851456"/>
        <c:crosses val="autoZero"/>
        <c:auto val="1"/>
        <c:lblAlgn val="ctr"/>
        <c:lblOffset val="100"/>
      </c:catAx>
      <c:valAx>
        <c:axId val="988514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84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Campamentos</a:t>
            </a:r>
            <a:r>
              <a:rPr lang="es-MX" baseline="0"/>
              <a:t> de Verano</a:t>
            </a:r>
            <a:endParaRPr lang="es-MX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Hoja1!$C$165:$C$177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Hoja1!$D$165:$D$177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60-492B-8955-928E03029B53}"/>
            </c:ext>
          </c:extLst>
        </c:ser>
        <c:dLbls>
          <c:showVal val="1"/>
        </c:dLbls>
        <c:gapDepth val="176"/>
        <c:shape val="cylinder"/>
        <c:axId val="98983296"/>
        <c:axId val="98985088"/>
        <c:axId val="0"/>
      </c:bar3DChart>
      <c:catAx>
        <c:axId val="989832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8985088"/>
        <c:crosses val="autoZero"/>
        <c:auto val="1"/>
        <c:lblAlgn val="ctr"/>
        <c:lblOffset val="100"/>
      </c:catAx>
      <c:valAx>
        <c:axId val="9898508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898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style val="5"/>
  <c:chart>
    <c:title>
      <c:tx>
        <c:rich>
          <a:bodyPr rot="0" spcFirstLastPara="1" vertOverflow="ellipsis" vert="horz" wrap="square" anchor="ctr" anchorCtr="1"/>
          <a:lstStyle/>
          <a:p>
            <a:pPr>
              <a:defRPr lang="es-E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Limpieza</a:t>
            </a:r>
            <a:r>
              <a:rPr lang="es-MX" baseline="0"/>
              <a:t> de Plazas</a:t>
            </a:r>
            <a:endParaRPr lang="es-MX"/>
          </a:p>
        </c:rich>
      </c:tx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2"/>
          <c:order val="2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Hoja1!$C$207:$C$219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Hoja1!$D$207:$D$219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4D-4A4A-9669-1C7DAC46C2B2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4D-4A4A-9669-1C7DAC46C2B2}"/>
            </c:ext>
          </c:extLst>
        </c:ser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lang="es-E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Hoja1!$C$241:$C$253</c:f>
              <c:strCache>
                <c:ptCount val="1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  <c:pt idx="12">
                  <c:v>TOTAL ANUAL</c:v>
                </c:pt>
              </c:strCache>
            </c:strRef>
          </c:cat>
          <c:val>
            <c:numRef>
              <c:f>Hoja1!$D$241:$D$253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4D-4A4A-9669-1C7DAC46C2B2}"/>
            </c:ext>
          </c:extLst>
        </c:ser>
        <c:dLbls>
          <c:showVal val="1"/>
        </c:dLbls>
        <c:gapDepth val="176"/>
        <c:shape val="cylinder"/>
        <c:axId val="99039104"/>
        <c:axId val="99040640"/>
        <c:axId val="0"/>
      </c:bar3DChart>
      <c:catAx>
        <c:axId val="990391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99040640"/>
        <c:crosses val="autoZero"/>
        <c:auto val="1"/>
        <c:lblAlgn val="ctr"/>
        <c:lblOffset val="100"/>
      </c:catAx>
      <c:valAx>
        <c:axId val="990406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903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  <a:scene3d>
      <a:camera prst="orthographicFront"/>
      <a:lightRig rig="threePt" dir="t"/>
    </a:scene3d>
    <a:sp3d/>
  </c:spPr>
  <c:txPr>
    <a:bodyPr/>
    <a:lstStyle/>
    <a:p>
      <a:pPr>
        <a:defRPr/>
      </a:pPr>
      <a:endParaRPr lang="es-MX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739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590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9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97599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9986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4931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5635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258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841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857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216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104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3176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566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564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702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5A3-1185-43E3-99F0-9E0FCAC51D46}" type="datetimeFigureOut">
              <a:rPr lang="es-MX" smtClean="0"/>
              <a:pPr/>
              <a:t>11/02/2019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921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03512" y="1052736"/>
            <a:ext cx="7340352" cy="2334121"/>
          </a:xfrm>
        </p:spPr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Social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Fracc.IV</a:t>
            </a:r>
            <a:r>
              <a:rPr lang="es-MX" sz="8000" dirty="0" smtClean="0">
                <a:solidFill>
                  <a:schemeClr val="tx1"/>
                </a:solidFill>
              </a:rPr>
              <a:t>, V, VI,VII,XVI-A,XX,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XXXI,XXXIX-A,LIII-A,LIII-B,LIII-C,LII-D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677863" y="642918"/>
          <a:ext cx="8596312" cy="5399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sz="4800" dirty="0" smtClean="0">
                <a:solidFill>
                  <a:srgbClr val="92D050"/>
                </a:solidFill>
              </a:rPr>
              <a:t>Talleres para padres</a:t>
            </a:r>
            <a:endParaRPr lang="es-MX" sz="4800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410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familiar</a:t>
            </a:r>
            <a:r>
              <a:rPr lang="es-MX" dirty="0"/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teórico-practicas para  padres y madres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familia, sobre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importancia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su participación y corresponsabilidad en el aprendizaje de sus hijos.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952464" y="500042"/>
          <a:ext cx="8643997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1885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001000" cy="1238900"/>
          </a:xfrm>
        </p:spPr>
        <p:txBody>
          <a:bodyPr>
            <a:normAutofit fontScale="90000"/>
          </a:bodyPr>
          <a:lstStyle/>
          <a:p>
            <a:r>
              <a:rPr lang="es-MX" sz="4800" b="1" dirty="0" smtClean="0">
                <a:solidFill>
                  <a:srgbClr val="92D050"/>
                </a:solidFill>
              </a:rPr>
              <a:t>Prevención de la Violencia Familiar y de Genero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788" y="1813133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Fomentar la prevención de la violencia familiar y/o de género, brindando la información necesaria para su prevención, detección y erradicación.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Prevenir la violencia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familiar y/o de genero.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Dirigido a padres de familia impartiendo platicas preventivas en las colonias, sobre la violencia familiar y/o de género.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>
            <a:graphicFrameLocks/>
          </p:cNvGraphicFramePr>
          <p:nvPr/>
        </p:nvGraphicFramePr>
        <p:xfrm>
          <a:off x="452398" y="285728"/>
          <a:ext cx="900118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CAIPA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Proporcionar una atención integral, conformada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trabajo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social,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psicología,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médica y seguimiento de orientación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vocacional para el adolescente y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5747" y="19167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71464" y="3884997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brinda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ayuda a los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1004338" y="457839"/>
          <a:ext cx="837781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24815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Campamentos de Verano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199456" y="2167990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Fortalecimiento de habilidades sociales, para niños y adolescentes.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79976" y="2279113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sociales.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99456" y="443711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sana convivencia y desarrollar habilidades sociales, en niños y adolescentes a través 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diversos talleres, deportes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dinámicas.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523836" y="285728"/>
          <a:ext cx="8858311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0235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Limpieza de espacios públicos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Restaurar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espacios públicos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restauración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espacios, fomentando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la participación ciudadana 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disminuyendo puntos de riesgo para la comunidad.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609600"/>
            <a:ext cx="8794626" cy="1320800"/>
          </a:xfrm>
        </p:spPr>
        <p:txBody>
          <a:bodyPr/>
          <a:lstStyle/>
          <a:p>
            <a:pPr algn="ctr"/>
            <a:r>
              <a:rPr lang="es-MX" dirty="0" smtClean="0"/>
              <a:t>Programas de Prevención Social del Delito</a:t>
            </a:r>
            <a:br>
              <a:rPr lang="es-MX" dirty="0" smtClean="0"/>
            </a:br>
            <a:r>
              <a:rPr lang="es-MX" dirty="0" smtClean="0"/>
              <a:t>Juárez, N.L.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50928"/>
          </a:xfrm>
        </p:spPr>
        <p:txBody>
          <a:bodyPr>
            <a:normAutofit/>
          </a:bodyPr>
          <a:lstStyle/>
          <a:p>
            <a:r>
              <a:rPr lang="es-MX" dirty="0" smtClean="0"/>
              <a:t>D.A.R.E.</a:t>
            </a:r>
          </a:p>
          <a:p>
            <a:r>
              <a:rPr lang="es-MX" dirty="0" smtClean="0"/>
              <a:t>Educación Vial.</a:t>
            </a:r>
          </a:p>
          <a:p>
            <a:r>
              <a:rPr lang="es-MX" dirty="0" smtClean="0"/>
              <a:t>Operación Mochila.</a:t>
            </a:r>
          </a:p>
          <a:p>
            <a:r>
              <a:rPr lang="es-MX" dirty="0" smtClean="0"/>
              <a:t>Platicas Preventivas.</a:t>
            </a:r>
          </a:p>
          <a:p>
            <a:r>
              <a:rPr lang="es-MX" dirty="0" smtClean="0"/>
              <a:t>Talleres para padres de familia.</a:t>
            </a:r>
          </a:p>
          <a:p>
            <a:r>
              <a:rPr lang="es-MX" dirty="0" smtClean="0"/>
              <a:t>Prevención de la violencia familiar y de genero.</a:t>
            </a:r>
          </a:p>
          <a:p>
            <a:r>
              <a:rPr lang="es-MX" dirty="0" smtClean="0"/>
              <a:t>CAIPA.</a:t>
            </a:r>
          </a:p>
          <a:p>
            <a:r>
              <a:rPr lang="es-MX" dirty="0" smtClean="0"/>
              <a:t>Campamentos de verano.</a:t>
            </a:r>
          </a:p>
          <a:p>
            <a:r>
              <a:rPr lang="es-MX" dirty="0" smtClean="0"/>
              <a:t>Limpieza de espacios públicos.</a:t>
            </a:r>
          </a:p>
          <a:p>
            <a:r>
              <a:rPr lang="es-MX" dirty="0" smtClean="0"/>
              <a:t>Juntas Vecinales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1309654" y="571480"/>
          <a:ext cx="8358245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56987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JUNTAS VECINALES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2160589"/>
            <a:ext cx="2989774" cy="554031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          </a:t>
            </a:r>
            <a:r>
              <a:rPr lang="es-MX" b="1" dirty="0" smtClean="0"/>
              <a:t>     OBJETIVO</a:t>
            </a:r>
            <a:endParaRPr lang="es-MX" b="1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809588" y="2571744"/>
            <a:ext cx="3357586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s-MX" sz="1600" dirty="0" smtClean="0"/>
              <a:t>     Atender las peticiones de los ciudadanos para  disminuir la situaciones de riesgo en su comunidad. </a:t>
            </a:r>
            <a:endParaRPr lang="es-MX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38810" y="2072751"/>
            <a:ext cx="3271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canalizar a las instituciones correspondientes los casos reportados por la ciudadanía.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24034" y="3857628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reuniones con los habitantes de las colonias para escuchar sus inquietudes, orientar y canalizar a las instituciones correspondientes.</a:t>
            </a:r>
          </a:p>
          <a:p>
            <a:pPr algn="ctr"/>
            <a:endParaRPr lang="es-MX" dirty="0"/>
          </a:p>
          <a:p>
            <a:pPr algn="ctr"/>
            <a:r>
              <a:rPr lang="es-MX" dirty="0" smtClean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9 Gráfico"/>
          <p:cNvGraphicFramePr/>
          <p:nvPr/>
        </p:nvGraphicFramePr>
        <p:xfrm>
          <a:off x="738150" y="500042"/>
          <a:ext cx="9286940" cy="557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Social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Social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58888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r>
              <a:rPr lang="es-MX" sz="2800" dirty="0" smtClean="0"/>
              <a:t>Ext: 121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330872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b="1" dirty="0" smtClean="0">
                <a:solidFill>
                  <a:srgbClr val="92D050"/>
                </a:solidFill>
              </a:rPr>
              <a:t>    D.A.R.E</a:t>
            </a:r>
            <a:endParaRPr lang="es-MX" sz="4800" b="1" dirty="0">
              <a:solidFill>
                <a:srgbClr val="92D05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930455" y="1715009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 y primaria, para concientizar sobre los riesgos, efectos 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físicos, emocionales, sociales </a:t>
            </a: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 legales de las sustancias toxicas. </a:t>
            </a: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595274" y="785794"/>
          <a:ext cx="885831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1800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  <a:endParaRPr lang="es-MX" sz="48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743119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preescolar, basado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enseñanza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hábitos, practicas y costumbres que tienen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finalidad la protección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cuidado de los transeúntes, así como la difusión de la cultura vial.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452398" y="357166"/>
          <a:ext cx="8786873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9377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Operación Mochila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1826015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escolar en materia de seguridad.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primaria, secundaria y universidad con el fin de involucrar a los padres de familia en salvaguardar la seguridad de los jóvenes y detectar entre sus pertenencias objetos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que puedan ser utilizados para causar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daño, estén prohibidos dentro del plantel 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atenten contra la salud física o moral de la comunidad escolar.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>
            <a:graphicFrameLocks/>
          </p:cNvGraphicFramePr>
          <p:nvPr/>
        </p:nvGraphicFramePr>
        <p:xfrm>
          <a:off x="666712" y="428604"/>
          <a:ext cx="8786873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2823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800" dirty="0" smtClean="0"/>
              <a:t>Conferencias</a:t>
            </a:r>
            <a:endParaRPr lang="es-MX" sz="4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teórico-practicas en todos los niveles educativos, sobre temas actuales y de interés para la comunidad.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730</TotalTime>
  <Words>837</Words>
  <Application>Microsoft Office PowerPoint</Application>
  <PresentationFormat>Personalizado</PresentationFormat>
  <Paragraphs>160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Faceta</vt:lpstr>
      <vt:lpstr>    Prevención Social del Delito, Juárez, N.L.</vt:lpstr>
      <vt:lpstr>Programas de Prevención Social del Delito Juárez, N.L. </vt:lpstr>
      <vt:lpstr>    D.A.R.E</vt:lpstr>
      <vt:lpstr>Diapositiva 4</vt:lpstr>
      <vt:lpstr>Educación Vial</vt:lpstr>
      <vt:lpstr>Diapositiva 6</vt:lpstr>
      <vt:lpstr>Operación Mochila</vt:lpstr>
      <vt:lpstr>Diapositiva 8</vt:lpstr>
      <vt:lpstr>Conferencias</vt:lpstr>
      <vt:lpstr>Diapositiva 10</vt:lpstr>
      <vt:lpstr>Talleres para padres</vt:lpstr>
      <vt:lpstr>Diapositiva 12</vt:lpstr>
      <vt:lpstr>Prevención de la Violencia Familiar y de Genero</vt:lpstr>
      <vt:lpstr>Diapositiva 14</vt:lpstr>
      <vt:lpstr>CAIPA</vt:lpstr>
      <vt:lpstr>Diapositiva 16</vt:lpstr>
      <vt:lpstr>Campamentos de Verano</vt:lpstr>
      <vt:lpstr>Diapositiva 18</vt:lpstr>
      <vt:lpstr>Limpieza de espacios públicos</vt:lpstr>
      <vt:lpstr>Diapositiva 20</vt:lpstr>
      <vt:lpstr>JUNTAS VECINALES</vt:lpstr>
      <vt:lpstr>Diapositiva 22</vt:lpstr>
      <vt:lpstr>INFORMACION GENERAL</vt:lpstr>
      <vt:lpstr>MEDIOS DE CONTACTO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Social del Delito Juárez N.L.</dc:title>
  <dc:creator>prevencion</dc:creator>
  <cp:lastModifiedBy>luis michel</cp:lastModifiedBy>
  <cp:revision>99</cp:revision>
  <dcterms:created xsi:type="dcterms:W3CDTF">2018-06-16T14:53:08Z</dcterms:created>
  <dcterms:modified xsi:type="dcterms:W3CDTF">2019-02-11T17:45:24Z</dcterms:modified>
</cp:coreProperties>
</file>